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3"/>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65" r:id="rId17"/>
    <p:sldId id="466" r:id="rId18"/>
    <p:sldId id="469" r:id="rId19"/>
    <p:sldId id="470" r:id="rId20"/>
    <p:sldId id="467" r:id="rId21"/>
    <p:sldId id="442" r:id="rId22"/>
    <p:sldId id="443" r:id="rId23"/>
    <p:sldId id="444" r:id="rId24"/>
    <p:sldId id="475" r:id="rId25"/>
    <p:sldId id="454" r:id="rId26"/>
    <p:sldId id="422" r:id="rId27"/>
    <p:sldId id="423" r:id="rId28"/>
    <p:sldId id="424" r:id="rId29"/>
    <p:sldId id="478" r:id="rId30"/>
    <p:sldId id="483" r:id="rId31"/>
    <p:sldId id="367" r:id="rId32"/>
    <p:sldId id="371" r:id="rId33"/>
    <p:sldId id="311" r:id="rId34"/>
    <p:sldId id="418" r:id="rId35"/>
    <p:sldId id="378" r:id="rId36"/>
    <p:sldId id="379" r:id="rId37"/>
    <p:sldId id="380" r:id="rId38"/>
    <p:sldId id="381" r:id="rId39"/>
    <p:sldId id="382" r:id="rId40"/>
    <p:sldId id="383" r:id="rId41"/>
    <p:sldId id="384" r:id="rId42"/>
    <p:sldId id="385" r:id="rId43"/>
    <p:sldId id="386" r:id="rId44"/>
    <p:sldId id="387" r:id="rId45"/>
    <p:sldId id="388" r:id="rId46"/>
    <p:sldId id="455" r:id="rId47"/>
    <p:sldId id="419" r:id="rId48"/>
    <p:sldId id="420" r:id="rId49"/>
    <p:sldId id="421" r:id="rId50"/>
    <p:sldId id="476" r:id="rId51"/>
    <p:sldId id="456" r:id="rId52"/>
    <p:sldId id="372" r:id="rId53"/>
    <p:sldId id="373" r:id="rId54"/>
    <p:sldId id="374" r:id="rId55"/>
    <p:sldId id="479" r:id="rId56"/>
    <p:sldId id="480" r:id="rId57"/>
    <p:sldId id="482" r:id="rId58"/>
    <p:sldId id="481" r:id="rId59"/>
    <p:sldId id="375" r:id="rId60"/>
    <p:sldId id="376" r:id="rId61"/>
    <p:sldId id="377" r:id="rId62"/>
    <p:sldId id="431" r:id="rId63"/>
    <p:sldId id="432" r:id="rId64"/>
    <p:sldId id="433" r:id="rId65"/>
    <p:sldId id="434" r:id="rId66"/>
    <p:sldId id="435" r:id="rId67"/>
    <p:sldId id="436" r:id="rId68"/>
    <p:sldId id="437" r:id="rId69"/>
    <p:sldId id="438" r:id="rId70"/>
    <p:sldId id="439" r:id="rId71"/>
    <p:sldId id="440" r:id="rId72"/>
    <p:sldId id="441" r:id="rId73"/>
    <p:sldId id="457" r:id="rId74"/>
    <p:sldId id="445" r:id="rId75"/>
    <p:sldId id="446" r:id="rId76"/>
    <p:sldId id="309" r:id="rId77"/>
    <p:sldId id="447" r:id="rId78"/>
    <p:sldId id="477" r:id="rId79"/>
    <p:sldId id="448" r:id="rId80"/>
    <p:sldId id="449" r:id="rId81"/>
    <p:sldId id="450" r:id="rId82"/>
    <p:sldId id="451" r:id="rId83"/>
    <p:sldId id="452" r:id="rId84"/>
    <p:sldId id="453" r:id="rId85"/>
    <p:sldId id="417" r:id="rId86"/>
    <p:sldId id="310" r:id="rId87"/>
    <p:sldId id="399" r:id="rId88"/>
    <p:sldId id="458" r:id="rId89"/>
    <p:sldId id="400" r:id="rId90"/>
    <p:sldId id="401" r:id="rId91"/>
    <p:sldId id="486" r:id="rId92"/>
    <p:sldId id="487" r:id="rId93"/>
    <p:sldId id="488" r:id="rId94"/>
    <p:sldId id="489" r:id="rId95"/>
    <p:sldId id="490" r:id="rId96"/>
    <p:sldId id="485" r:id="rId97"/>
    <p:sldId id="402" r:id="rId98"/>
    <p:sldId id="403" r:id="rId99"/>
    <p:sldId id="404" r:id="rId100"/>
    <p:sldId id="405" r:id="rId101"/>
    <p:sldId id="406" r:id="rId102"/>
    <p:sldId id="407" r:id="rId103"/>
    <p:sldId id="408" r:id="rId104"/>
    <p:sldId id="409" r:id="rId105"/>
    <p:sldId id="410" r:id="rId106"/>
    <p:sldId id="411" r:id="rId107"/>
    <p:sldId id="484" r:id="rId108"/>
    <p:sldId id="460" r:id="rId109"/>
    <p:sldId id="471" r:id="rId110"/>
    <p:sldId id="473" r:id="rId111"/>
    <p:sldId id="472"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6242" autoAdjust="0"/>
  </p:normalViewPr>
  <p:slideViewPr>
    <p:cSldViewPr snapToGrid="0">
      <p:cViewPr varScale="1">
        <p:scale>
          <a:sx n="81" d="100"/>
          <a:sy n="81" d="100"/>
        </p:scale>
        <p:origin x="96" y="29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31</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8/16/2018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link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Prerequisites</a:t>
            </a:r>
          </a:p>
          <a:p>
            <a:pPr lvl="1"/>
            <a:r>
              <a:rPr lang="en-US" sz="2600" dirty="0"/>
              <a:t>Setup Redshift</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products_jar</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6"/>
            <a:ext cx="1447801" cy="5179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5804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611757" y="3502964"/>
            <a:ext cx="1027043" cy="49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VPC is where the Redshift cluster runs and needs to have the same VPC/Subnet/Security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2"/>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lnSpcReduction="10000"/>
          </a:bodyPr>
          <a:lstStyle/>
          <a:p>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You will see later that we will take our original data file and split the quarter column to give us just the quarter and not the quarter and year. We will create a profit column using a calculations from the revenue and gross margin columns as well as adding a timestamp.</a:t>
            </a:r>
          </a:p>
          <a:p>
            <a:endParaRPr lang="en-US" sz="2400" dirty="0"/>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40267" y="1900237"/>
            <a:ext cx="11287125" cy="3057525"/>
          </a:xfrm>
          <a:prstGeom prst="rect">
            <a:avLst/>
          </a:prstGeom>
        </p:spPr>
      </p:pic>
    </p:spTree>
    <p:extLst>
      <p:ext uri="{BB962C8B-B14F-4D97-AF65-F5344CB8AC3E}">
        <p14:creationId xmlns:p14="http://schemas.microsoft.com/office/powerpoint/2010/main" val="1770082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747552" y="4956313"/>
            <a:ext cx="1305159" cy="1364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162577"/>
            <a:ext cx="10058400" cy="5009623"/>
          </a:xfrm>
        </p:spPr>
        <p:txBody>
          <a:bodyPr>
            <a:normAutofit fontScale="70000" lnSpcReduction="20000"/>
          </a:bodyPr>
          <a:lstStyle/>
          <a:p>
            <a:r>
              <a:rPr lang="en-US" sz="2400" dirty="0"/>
              <a:t>Hadoop – A popular Software library used to store and transform large amounts of data</a:t>
            </a:r>
          </a:p>
          <a:p>
            <a:pPr marL="0" indent="0">
              <a:buNone/>
            </a:pPr>
            <a:r>
              <a:rPr lang="en-US" sz="2400" dirty="0"/>
              <a:t> </a:t>
            </a:r>
          </a:p>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200" dirty="0"/>
              <a:t>Start up cost</a:t>
            </a:r>
          </a:p>
          <a:p>
            <a:pPr lvl="1"/>
            <a:r>
              <a:rPr lang="en-US" sz="2200" dirty="0"/>
              <a:t>Maintenance cost</a:t>
            </a:r>
          </a:p>
          <a:p>
            <a:pPr lvl="1"/>
            <a:r>
              <a:rPr lang="en-US" sz="2200" dirty="0"/>
              <a:t>Pay as you go</a:t>
            </a:r>
          </a:p>
          <a:p>
            <a:r>
              <a:rPr lang="en-US" sz="2400" dirty="0"/>
              <a:t>Hadoop has challenges handling a lot of small files</a:t>
            </a:r>
          </a:p>
          <a:p>
            <a:r>
              <a:rPr lang="en-US" sz="2200" dirty="0"/>
              <a:t>AWS – End to End solution for data needs</a:t>
            </a:r>
          </a:p>
          <a:p>
            <a:pPr lvl="1"/>
            <a:r>
              <a:rPr lang="en-US" sz="2000" dirty="0"/>
              <a:t>Storage</a:t>
            </a:r>
          </a:p>
          <a:p>
            <a:pPr lvl="1"/>
            <a:r>
              <a:rPr lang="en-US" sz="2000" dirty="0"/>
              <a:t>Transform</a:t>
            </a:r>
          </a:p>
          <a:p>
            <a:pPr lvl="1"/>
            <a:r>
              <a:rPr lang="en-US" sz="2000" dirty="0"/>
              <a:t>Business Intelligence</a:t>
            </a:r>
          </a:p>
          <a:p>
            <a:r>
              <a:rPr lang="en-US" sz="2200" dirty="0"/>
              <a:t>ETL &amp; ELT(AWS) vs. ELT(Hadoop)</a:t>
            </a:r>
            <a:endParaRPr lang="en-US" sz="2000" dirty="0"/>
          </a:p>
          <a:p>
            <a:r>
              <a:rPr lang="en-US" sz="2200" dirty="0"/>
              <a:t>Durability</a:t>
            </a:r>
          </a:p>
          <a:p>
            <a:pPr lvl="1"/>
            <a:r>
              <a:rPr lang="en-US" sz="2200" dirty="0"/>
              <a:t>Data stored in multiple locations within region</a:t>
            </a:r>
          </a:p>
          <a:p>
            <a:pPr lvl="1"/>
            <a:r>
              <a:rPr lang="en-US" sz="22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vs. Hadoop </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2755571"/>
            <a:ext cx="425529" cy="1424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88671" y="1763829"/>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28999"/>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1161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7315" y="1987713"/>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5856014" y="3429000"/>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5237" y="2148907"/>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4272013" y="3429000"/>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3729</TotalTime>
  <Words>3391</Words>
  <Application>Microsoft Office PowerPoint</Application>
  <PresentationFormat>Widescreen</PresentationFormat>
  <Paragraphs>603</Paragraphs>
  <Slides>111</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111</vt:i4>
      </vt:variant>
    </vt:vector>
  </HeadingPairs>
  <TitlesOfParts>
    <vt:vector size="122"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Ralph, Jerry</cp:lastModifiedBy>
  <cp:revision>255</cp:revision>
  <dcterms:created xsi:type="dcterms:W3CDTF">2018-07-27T13:09:52Z</dcterms:created>
  <dcterms:modified xsi:type="dcterms:W3CDTF">2018-08-16T13:13:42Z</dcterms:modified>
</cp:coreProperties>
</file>